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sldIdLst>
    <p:sldId id="267" r:id="rId3"/>
    <p:sldId id="257" r:id="rId4"/>
    <p:sldId id="264" r:id="rId5"/>
    <p:sldId id="265" r:id="rId6"/>
    <p:sldId id="268" r:id="rId7"/>
    <p:sldId id="269" r:id="rId8"/>
    <p:sldId id="266" r:id="rId9"/>
    <p:sldId id="258" r:id="rId10"/>
    <p:sldId id="270" r:id="rId11"/>
    <p:sldId id="259" r:id="rId12"/>
    <p:sldId id="26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0.19185740414610852"/>
          <c:y val="3.6990327175074979E-2"/>
          <c:w val="0.78000921788658184"/>
          <c:h val="0.83120105881042083"/>
        </c:manualLayout>
      </c:layout>
      <c:barChart>
        <c:barDir val="bar"/>
        <c:grouping val="clustered"/>
        <c:ser>
          <c:idx val="0"/>
          <c:order val="0"/>
          <c:tx>
            <c:strRef>
              <c:f>Аркуш1!$A$3</c:f>
              <c:strCache>
                <c:ptCount val="1"/>
                <c:pt idx="0">
                  <c:v>Polimer reagent</c:v>
                </c:pt>
              </c:strCache>
            </c:strRef>
          </c:tx>
          <c:cat>
            <c:strRef>
              <c:f>Аркуш1!$B$2:$D$2</c:f>
              <c:strCache>
                <c:ptCount val="3"/>
                <c:pt idx="0">
                  <c:v>Bottled water</c:v>
                </c:pt>
                <c:pt idx="1">
                  <c:v>Sealed tank</c:v>
                </c:pt>
                <c:pt idx="2">
                  <c:v>Unsealed tank</c:v>
                </c:pt>
              </c:strCache>
            </c:strRef>
          </c:cat>
          <c:val>
            <c:numRef>
              <c:f>Аркуш1!$B$3:$D$3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Аркуш1!$A$4</c:f>
              <c:strCache>
                <c:ptCount val="1"/>
                <c:pt idx="0">
                  <c:v>Traditional technology</c:v>
                </c:pt>
              </c:strCache>
            </c:strRef>
          </c:tx>
          <c:cat>
            <c:strRef>
              <c:f>Аркуш1!$B$2:$D$2</c:f>
              <c:strCache>
                <c:ptCount val="3"/>
                <c:pt idx="0">
                  <c:v>Bottled water</c:v>
                </c:pt>
                <c:pt idx="1">
                  <c:v>Sealed tank</c:v>
                </c:pt>
                <c:pt idx="2">
                  <c:v>Unsealed tank</c:v>
                </c:pt>
              </c:strCache>
            </c:strRef>
          </c:cat>
          <c:val>
            <c:numRef>
              <c:f>Аркуш1!$B$4:$D$4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0.5</c:v>
                </c:pt>
              </c:numCache>
            </c:numRef>
          </c:val>
        </c:ser>
        <c:axId val="3718528"/>
        <c:axId val="124460416"/>
      </c:barChart>
      <c:catAx>
        <c:axId val="3718528"/>
        <c:scaling>
          <c:orientation val="minMax"/>
        </c:scaling>
        <c:axPos val="l"/>
        <c:tickLblPos val="nextTo"/>
        <c:crossAx val="124460416"/>
        <c:crosses val="autoZero"/>
        <c:auto val="1"/>
        <c:lblAlgn val="ctr"/>
        <c:lblOffset val="100"/>
      </c:catAx>
      <c:valAx>
        <c:axId val="124460416"/>
        <c:scaling>
          <c:orientation val="minMax"/>
          <c:max val="25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period, months</a:t>
                </a:r>
              </a:p>
            </c:rich>
          </c:tx>
          <c:layout/>
        </c:title>
        <c:numFmt formatCode="General" sourceLinked="1"/>
        <c:tickLblPos val="nextTo"/>
        <c:crossAx val="371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3224125634948"/>
          <c:y val="5.9199880953106049E-2"/>
          <c:w val="0.26702432066601656"/>
          <c:h val="0.10751635547490569"/>
        </c:manualLayout>
      </c:layout>
      <c:spPr>
        <a:solidFill>
          <a:schemeClr val="bg1"/>
        </a:solidFill>
      </c:sp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A3E9-D507-4B75-819A-ABD18876B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1BC4-12C3-4134-97E4-47EAE5A2B1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CC3E-C53C-4F58-8E4E-EF57D77AE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E05B-D698-4108-988A-BA81DE03E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C30E-6642-49B0-9E83-69F2B715AB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EFD7-E6B0-4D8E-A3D1-4F43D2C2E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F6CDD-A7DA-4DD5-8F76-3D94F6170A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3B52-0970-4470-A372-DB0FDFA338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A3E9-D507-4B75-819A-ABD18876B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1BC4-12C3-4134-97E4-47EAE5A2B1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F468-A515-4CF2-83E7-6E1ADC2E9E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CB4D-C3F7-46A0-A248-46DA0EDC5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C2BD-233D-43B7-B5FE-D29B7A4C9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99BC-8546-41D8-8311-671C0A75F8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841B-C4DF-4982-94BF-5B5230B75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9762-300D-4F42-B7EC-29400408A0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34DA-985C-4584-A221-7BD345A376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72F7-ECCB-454F-829A-EB18BB0FE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D82E-2E46-4BB8-A1DC-FD60EDE08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6E1A-D1E7-4EE5-84AC-A7F8EA69B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6C25-F512-4448-9623-4AD99CA65A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6C29-E989-4FD3-9862-54B7DF272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F468-A515-4CF2-83E7-6E1ADC2E9E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CB4D-C3F7-46A0-A248-46DA0EDC5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9374-E1CD-473D-8A28-BE2CB4A8A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9009-B045-4AB1-82B7-478873F9FB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3E5F-7381-4796-8C89-C3209D9A1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8B27-8C7E-4AF7-A0D2-3177F7663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CC3E-C53C-4F58-8E4E-EF57D77AE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E05B-D698-4108-988A-BA81DE03E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C30E-6642-49B0-9E83-69F2B715AB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EFD7-E6B0-4D8E-A3D1-4F43D2C2E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489ADA-B4A6-4628-9667-56255F0C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20B2-4875-429B-9CD4-7D515AB21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C2BD-233D-43B7-B5FE-D29B7A4C9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99BC-8546-41D8-8311-671C0A75F8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841B-C4DF-4982-94BF-5B5230B75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9762-300D-4F42-B7EC-29400408A0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34DA-985C-4584-A221-7BD345A376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72F7-ECCB-454F-829A-EB18BB0FE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D82E-2E46-4BB8-A1DC-FD60EDE08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6E1A-D1E7-4EE5-84AC-A7F8EA69B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6C25-F512-4448-9623-4AD99CA65A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6C29-E989-4FD3-9862-54B7DF272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9374-E1CD-473D-8A28-BE2CB4A8A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9009-B045-4AB1-82B7-478873F9FB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3E5F-7381-4796-8C89-C3209D9A1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8B27-8C7E-4AF7-A0D2-3177F7663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9BD0"/>
            </a:gs>
            <a:gs pos="100000">
              <a:srgbClr val="2364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44BE5-6209-4658-B750-3336C3AE8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97BF3-EC7C-4E7A-AA50-0D6715C350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9BD0"/>
            </a:gs>
            <a:gs pos="100000">
              <a:srgbClr val="2364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44BE5-6209-4658-B750-3336C3AE8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97BF3-EC7C-4E7A-AA50-0D6715C350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905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DRINKING AND TECHNICAL WATER DISINFECTION AND TREATMENT (WITH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AQUATON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POLYMER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REAGENT)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3" name="Group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8828102"/>
              </p:ext>
            </p:extLst>
          </p:nvPr>
        </p:nvGraphicFramePr>
        <p:xfrm>
          <a:off x="179512" y="1268760"/>
          <a:ext cx="8785225" cy="4785360"/>
        </p:xfrm>
        <a:graphic>
          <a:graphicData uri="http://schemas.openxmlformats.org/drawingml/2006/table">
            <a:tbl>
              <a:tblPr/>
              <a:tblGrid>
                <a:gridCol w="3816350"/>
                <a:gridCol w="993775"/>
                <a:gridCol w="993775"/>
                <a:gridCol w="993775"/>
                <a:gridCol w="993775"/>
                <a:gridCol w="993775"/>
              </a:tblGrid>
              <a:tr h="41592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Chlorine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Chlor-amines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Ozone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Aquaton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9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Disinfection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654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Conservation at t&lt;20°C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5130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Conservation at t&gt;20°C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Long-time conservation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88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Absence of toxic by-products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Residual stability in water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394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Absence of corrosion action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362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Absence of by-products nutritious for microorganisms (BDC) ***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5011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Flocculant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7487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Heavy metals removal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96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Safety of transportation, storage, use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 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2439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Compartible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with ion exchange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199"/>
          <p:cNvSpPr txBox="1">
            <a:spLocks noChangeArrowheads="1"/>
          </p:cNvSpPr>
          <p:nvPr/>
        </p:nvSpPr>
        <p:spPr bwMode="auto">
          <a:xfrm>
            <a:off x="179503" y="6027003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* - chlorine/chloramines have conservation post-effect because of residual concentrations after treatment, but they are unstable (chloramines is more stable than chlorine) in water, especially at high temperatures, so conservation is not a long-term and not always effective.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** - as shown in recent investigations, UV don’t disinfects, but suppresses microorganisms. Also, UV lamps contain mercury and operate at high voltage, so being damaged/misused could be unsafe for personnel.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*** - some treatment processes, especially </a:t>
            </a:r>
            <a:r>
              <a:rPr kumimoji="0" lang="en-US" altLang="uk-UA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ozonation</a:t>
            </a:r>
            <a:r>
              <a:rPr kumimoji="0" lang="en-US" alt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, produce nutrient for microorganisms by-products, that results in high secondary growth of microorganisms in treated water.</a:t>
            </a:r>
            <a:endParaRPr kumimoji="0" lang="ru-RU" alt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PORTABLE WATER TREATMENT SYSTEM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851920" y="1645920"/>
            <a:ext cx="4834880" cy="452628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Compact portable water treatment system for platoon or small squad to be used in </a:t>
            </a:r>
            <a:r>
              <a:rPr lang="en-US" sz="1600" dirty="0" smtClean="0">
                <a:latin typeface="Cambria" panose="02040503050406030204" pitchFamily="18" charset="0"/>
              </a:rPr>
              <a:t>field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</a:rPr>
              <a:t>Produces treated, safe drinking water, using water from available sources – wells, rivers, lakes, swamps, drainage and irrigation systems, etc.</a:t>
            </a:r>
          </a:p>
          <a:p>
            <a:r>
              <a:rPr lang="en-US" sz="1600" dirty="0" smtClean="0">
                <a:latin typeface="Cambria" panose="02040503050406030204" pitchFamily="18" charset="0"/>
              </a:rPr>
              <a:t>Treats contaminated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or potentially unsafe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water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from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microorganisms</a:t>
            </a:r>
            <a:r>
              <a:rPr lang="uk-UA" sz="1600" dirty="0" smtClean="0">
                <a:latin typeface="Cambria" panose="02040503050406030204" pitchFamily="18" charset="0"/>
              </a:rPr>
              <a:t> (</a:t>
            </a:r>
            <a:r>
              <a:rPr lang="en-US" sz="1600" dirty="0" smtClean="0">
                <a:latin typeface="Cambria" panose="02040503050406030204" pitchFamily="18" charset="0"/>
              </a:rPr>
              <a:t>bacteria</a:t>
            </a:r>
            <a:r>
              <a:rPr lang="uk-UA" sz="1600" dirty="0" smtClean="0">
                <a:latin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</a:rPr>
              <a:t>virii</a:t>
            </a:r>
            <a:r>
              <a:rPr lang="uk-UA" sz="1600" dirty="0" smtClean="0">
                <a:latin typeface="Cambria" panose="02040503050406030204" pitchFamily="18" charset="0"/>
              </a:rPr>
              <a:t>), </a:t>
            </a:r>
            <a:r>
              <a:rPr lang="en-US" sz="1600" dirty="0" smtClean="0">
                <a:latin typeface="Cambria" panose="02040503050406030204" pitchFamily="18" charset="0"/>
              </a:rPr>
              <a:t>pesticides</a:t>
            </a:r>
            <a:r>
              <a:rPr lang="uk-UA" sz="1600" dirty="0" smtClean="0">
                <a:latin typeface="Cambria" panose="02040503050406030204" pitchFamily="18" charset="0"/>
              </a:rPr>
              <a:t>, </a:t>
            </a:r>
            <a:r>
              <a:rPr lang="en-US" sz="1600" dirty="0" smtClean="0">
                <a:latin typeface="Cambria" panose="02040503050406030204" pitchFamily="18" charset="0"/>
              </a:rPr>
              <a:t>heavy metals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and other dangerous pollutants</a:t>
            </a:r>
            <a:endParaRPr lang="uk-UA" sz="1600" dirty="0" smtClean="0">
              <a:latin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</a:rPr>
              <a:t>Productivity</a:t>
            </a:r>
            <a:r>
              <a:rPr lang="uk-UA" sz="1600" dirty="0" smtClean="0">
                <a:latin typeface="Cambria" panose="02040503050406030204" pitchFamily="18" charset="0"/>
              </a:rPr>
              <a:t>– </a:t>
            </a:r>
            <a:r>
              <a:rPr lang="en-US" sz="1600" dirty="0" smtClean="0">
                <a:latin typeface="Cambria" panose="02040503050406030204" pitchFamily="18" charset="0"/>
              </a:rPr>
              <a:t>more than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10</a:t>
            </a:r>
            <a:r>
              <a:rPr lang="uk-UA" sz="1600" dirty="0" smtClean="0">
                <a:latin typeface="Cambria" panose="02040503050406030204" pitchFamily="18" charset="0"/>
              </a:rPr>
              <a:t>00 </a:t>
            </a:r>
            <a:r>
              <a:rPr lang="en-US" sz="1600" dirty="0" smtClean="0">
                <a:latin typeface="Cambria" panose="02040503050406030204" pitchFamily="18" charset="0"/>
              </a:rPr>
              <a:t>liters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of treated water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on single set of expendable materials</a:t>
            </a:r>
            <a:r>
              <a:rPr lang="uk-UA" sz="1600" dirty="0" smtClean="0">
                <a:latin typeface="Cambria" panose="02040503050406030204" pitchFamily="18" charset="0"/>
              </a:rPr>
              <a:t>. </a:t>
            </a:r>
            <a:r>
              <a:rPr lang="en-US" sz="1600" dirty="0" smtClean="0">
                <a:latin typeface="Cambria" panose="02040503050406030204" pitchFamily="18" charset="0"/>
              </a:rPr>
              <a:t/>
            </a:r>
            <a:br>
              <a:rPr lang="en-US" sz="1600" dirty="0" smtClean="0">
                <a:latin typeface="Cambria" panose="02040503050406030204" pitchFamily="18" charset="0"/>
              </a:rPr>
            </a:br>
            <a:r>
              <a:rPr lang="en-US" sz="1600" dirty="0" smtClean="0">
                <a:latin typeface="Cambria" panose="02040503050406030204" pitchFamily="18" charset="0"/>
              </a:rPr>
              <a:t>Spare set present in system backpack</a:t>
            </a:r>
            <a:endParaRPr lang="uk-UA" sz="1600" dirty="0" smtClean="0">
              <a:latin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</a:rPr>
              <a:t>Do not require electricity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or other sources of energy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uk-UA" sz="1600" dirty="0">
                <a:latin typeface="Cambria" panose="02040503050406030204" pitchFamily="18" charset="0"/>
              </a:rPr>
              <a:t>– </a:t>
            </a:r>
            <a:r>
              <a:rPr lang="en-US" sz="1600" dirty="0" smtClean="0">
                <a:latin typeface="Cambria" panose="02040503050406030204" pitchFamily="18" charset="0"/>
              </a:rPr>
              <a:t>system driven by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muscle of serviceman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and fully autonomous</a:t>
            </a:r>
            <a:endParaRPr lang="uk-UA" sz="1600" dirty="0">
              <a:latin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</a:rPr>
              <a:t>Explosion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and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fire safe</a:t>
            </a:r>
            <a:r>
              <a:rPr lang="uk-UA" sz="1600" dirty="0" smtClean="0">
                <a:latin typeface="Cambria" panose="02040503050406030204" pitchFamily="18" charset="0"/>
              </a:rPr>
              <a:t>, </a:t>
            </a:r>
            <a:r>
              <a:rPr lang="en-US" sz="1600" dirty="0" smtClean="0">
                <a:latin typeface="Cambria" panose="02040503050406030204" pitchFamily="18" charset="0"/>
              </a:rPr>
              <a:t>do not contain any</a:t>
            </a:r>
            <a:r>
              <a:rPr lang="uk-UA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toxic substances</a:t>
            </a:r>
            <a:endParaRPr lang="uk-UA" sz="1600" dirty="0">
              <a:latin typeface="Cambria" panose="02040503050406030204" pitchFamily="18" charset="0"/>
            </a:endParaRPr>
          </a:p>
        </p:txBody>
      </p:sp>
      <p:pic>
        <p:nvPicPr>
          <p:cNvPr id="7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8" y="1379643"/>
            <a:ext cx="2365185" cy="3557579"/>
          </a:xfrm>
        </p:spPr>
      </p:pic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68" y="4941181"/>
            <a:ext cx="2361620" cy="16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105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90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OTHER USES OF POLYMER REAGENT </a:t>
            </a:r>
            <a:b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WATER TREATMENT TECHNOLOGY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Місце для вмісту 2"/>
          <p:cNvSpPr txBox="1">
            <a:spLocks/>
          </p:cNvSpPr>
          <p:nvPr/>
        </p:nvSpPr>
        <p:spPr bwMode="auto">
          <a:xfrm>
            <a:off x="432431" y="1196754"/>
            <a:ext cx="36827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uk-UA" sz="1400" dirty="0" smtClean="0">
                <a:solidFill>
                  <a:prstClr val="black"/>
                </a:solidFill>
              </a:rPr>
              <a:t>Storage and transportation of drinking water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uk-UA" sz="1400" dirty="0" smtClean="0">
                <a:solidFill>
                  <a:prstClr val="black"/>
                </a:solidFill>
              </a:rPr>
              <a:t>Medium and small-size water treatment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uk-UA" sz="1400" dirty="0" smtClean="0">
                <a:solidFill>
                  <a:prstClr val="black"/>
                </a:solidFill>
              </a:rPr>
              <a:t>Personal </a:t>
            </a:r>
            <a:r>
              <a:rPr lang="en-US" altLang="uk-UA" sz="1400" dirty="0" smtClean="0">
                <a:solidFill>
                  <a:prstClr val="black"/>
                </a:solidFill>
              </a:rPr>
              <a:t>water treatment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uk-UA" sz="1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uk-UA" sz="1400" dirty="0" smtClean="0">
                <a:solidFill>
                  <a:prstClr val="black"/>
                </a:solidFill>
              </a:rPr>
              <a:t>Mobile </a:t>
            </a:r>
            <a:r>
              <a:rPr lang="en-US" altLang="uk-UA" sz="1400" dirty="0" smtClean="0">
                <a:solidFill>
                  <a:prstClr val="black"/>
                </a:solidFill>
              </a:rPr>
              <a:t>water treatment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uk-UA" sz="1400" dirty="0" smtClean="0">
                <a:solidFill>
                  <a:prstClr val="black"/>
                </a:solidFill>
              </a:rPr>
              <a:t>Wells disinfection</a:t>
            </a:r>
          </a:p>
          <a:p>
            <a:endParaRPr lang="en-US" altLang="uk-UA" sz="1400" dirty="0" smtClean="0">
              <a:solidFill>
                <a:prstClr val="black"/>
              </a:solidFill>
            </a:endParaRPr>
          </a:p>
          <a:p>
            <a:endParaRPr lang="en-US" altLang="uk-UA" sz="2000" dirty="0" smtClean="0">
              <a:solidFill>
                <a:prstClr val="black"/>
              </a:solidFill>
            </a:endParaRPr>
          </a:p>
          <a:p>
            <a:endParaRPr lang="uk-UA" altLang="uk-UA" sz="2000" dirty="0" smtClean="0">
              <a:solidFill>
                <a:prstClr val="black"/>
              </a:solidFill>
            </a:endParaRPr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4619239" y="1196754"/>
            <a:ext cx="3682752" cy="33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r>
              <a:rPr lang="en-US" altLang="uk-UA" sz="1400" dirty="0" smtClean="0">
                <a:solidFill>
                  <a:srgbClr val="000000"/>
                </a:solidFill>
              </a:rPr>
              <a:t>Swimming pools</a:t>
            </a: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 smtClean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 smtClean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 smtClean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 smtClean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r>
              <a:rPr lang="en-US" altLang="uk-UA" sz="1400" dirty="0">
                <a:solidFill>
                  <a:srgbClr val="000000"/>
                </a:solidFill>
              </a:rPr>
              <a:t>Bottled water production</a:t>
            </a: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r>
              <a:rPr lang="en-US" altLang="uk-UA" sz="1400" dirty="0" smtClean="0">
                <a:solidFill>
                  <a:srgbClr val="000000"/>
                </a:solidFill>
              </a:rPr>
              <a:t>Equipment disinfection</a:t>
            </a:r>
            <a:endParaRPr lang="en-US" altLang="uk-UA" sz="1400" dirty="0">
              <a:solidFill>
                <a:srgbClr val="000000"/>
              </a:solidFill>
            </a:endParaRP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r>
              <a:rPr lang="en-US" altLang="uk-UA" sz="1400" dirty="0">
                <a:solidFill>
                  <a:srgbClr val="000000"/>
                </a:solidFill>
              </a:rPr>
              <a:t>Food industry</a:t>
            </a:r>
          </a:p>
          <a:p>
            <a:pPr>
              <a:buClr>
                <a:srgbClr val="00007D"/>
              </a:buClr>
              <a:buSzPct val="100000"/>
              <a:buFont typeface="Wingdings" pitchFamily="2" charset="2"/>
              <a:buChar char="§"/>
            </a:pPr>
            <a:r>
              <a:rPr lang="en-US" altLang="uk-UA" sz="1400" dirty="0">
                <a:solidFill>
                  <a:srgbClr val="000000"/>
                </a:solidFill>
              </a:rPr>
              <a:t>Turnaround industrial water supply systems</a:t>
            </a:r>
          </a:p>
        </p:txBody>
      </p:sp>
      <p:pic>
        <p:nvPicPr>
          <p:cNvPr id="13" name="Рисунок 12" descr="_DSC60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3" y="1995790"/>
            <a:ext cx="1182107" cy="176555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ulbulatory_ex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3" y="3983711"/>
            <a:ext cx="2745503" cy="20589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G_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3105" y="1484786"/>
            <a:ext cx="2740968" cy="205572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6" name="Рисунок 15" descr="agromat 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3417" y="4581141"/>
            <a:ext cx="2740663" cy="182751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13" y="2210404"/>
            <a:ext cx="1772505" cy="1329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905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DRINKING AND TECHNICAL WATER DISINFECTION AND TREATMENT (WITH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AQUATON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POLYMER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REAGENT)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292" name="Text Box 107"/>
          <p:cNvSpPr txBox="1">
            <a:spLocks noChangeArrowheads="1"/>
          </p:cNvSpPr>
          <p:nvPr/>
        </p:nvSpPr>
        <p:spPr bwMode="auto">
          <a:xfrm>
            <a:off x="5237289" y="1557338"/>
            <a:ext cx="3588727" cy="513217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altLang="uk-UA" sz="1400" b="1" dirty="0" smtClean="0">
                <a:solidFill>
                  <a:srgbClr val="1F497D"/>
                </a:solidFill>
                <a:latin typeface="Calibri"/>
              </a:rPr>
              <a:t>DESCRIPTION</a:t>
            </a:r>
            <a:endParaRPr lang="ru-RU" altLang="uk-UA" sz="1400" b="1" dirty="0">
              <a:solidFill>
                <a:srgbClr val="1F497D"/>
              </a:solidFill>
              <a:latin typeface="Calibri"/>
            </a:endParaRP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This water disinfection technology uses special non-toxic water-soluble polymer reagent to decontaminate the water as well as preserve it. The substance used is harmless to the health of humans and animals. Meanwhile, the applied reagent produce </a:t>
            </a:r>
            <a:r>
              <a:rPr lang="en-US" sz="1400" dirty="0">
                <a:solidFill>
                  <a:srgbClr val="1F497D"/>
                </a:solidFill>
                <a:latin typeface="Calibri"/>
              </a:rPr>
              <a:t>no additional harmful </a:t>
            </a: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substances.</a:t>
            </a:r>
            <a:endParaRPr lang="en-US" sz="1400" dirty="0">
              <a:solidFill>
                <a:srgbClr val="1F497D"/>
              </a:solidFill>
            </a:endParaRP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Technology guarantees high barrier for different water-spread diseases types – bacteria, viruses, fungi, protozoa.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1F497D"/>
                </a:solidFill>
                <a:latin typeface="Calibri"/>
              </a:rPr>
              <a:t>Use of reagent allows </a:t>
            </a:r>
            <a:r>
              <a:rPr lang="en-US" sz="1400" dirty="0" err="1">
                <a:solidFill>
                  <a:srgbClr val="1F497D"/>
                </a:solidFill>
                <a:latin typeface="Calibri"/>
              </a:rPr>
              <a:t>significally</a:t>
            </a:r>
            <a:r>
              <a:rPr lang="en-US" sz="1400" dirty="0">
                <a:solidFill>
                  <a:srgbClr val="1F497D"/>
                </a:solidFill>
                <a:latin typeface="Calibri"/>
              </a:rPr>
              <a:t> decrease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</a:rPr>
              <a:t>(up to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several </a:t>
            </a: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</a:rPr>
              <a:t>times) amount of coagulants and other helping </a:t>
            </a: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reagents used in water treatment.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Technology allows long-time conservation of treated water (even in high temperature conditions) – up to 1 year and above.</a:t>
            </a:r>
            <a:endParaRPr lang="ru-RU" sz="14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Existing water treatment plants in most cases could be converted to this technology without significant investments in modernization.</a:t>
            </a:r>
            <a:endParaRPr lang="en-US" sz="1400" dirty="0">
              <a:solidFill>
                <a:srgbClr val="1F497D"/>
              </a:solidFill>
              <a:latin typeface="Calibri"/>
            </a:endParaRP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Given technology is currently used at various industrial, municipal and local water treatment facilities in Ukraine and Ghana.</a:t>
            </a:r>
            <a:endParaRPr lang="ru-RU" altLang="uk-UA" sz="1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98" y="5229213"/>
            <a:ext cx="485211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6438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1F497D"/>
                </a:solidFill>
              </a:rPr>
              <a:t>KEY </a:t>
            </a:r>
            <a:r>
              <a:rPr lang="en-US" sz="1400" b="1" dirty="0">
                <a:solidFill>
                  <a:srgbClr val="1F497D"/>
                </a:solidFill>
              </a:rPr>
              <a:t>NUMBERS</a:t>
            </a:r>
          </a:p>
          <a:p>
            <a:pPr>
              <a:defRPr/>
            </a:pPr>
            <a:r>
              <a:rPr lang="en-US" sz="1400" dirty="0">
                <a:solidFill>
                  <a:srgbClr val="1F497D"/>
                </a:solidFill>
              </a:rPr>
              <a:t>Productivity</a:t>
            </a:r>
            <a:r>
              <a:rPr lang="ru-RU" sz="1400" b="1" dirty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–</a:t>
            </a:r>
            <a:r>
              <a:rPr lang="ru-RU" sz="1400" b="1" dirty="0">
                <a:solidFill>
                  <a:srgbClr val="1F497D"/>
                </a:solidFill>
              </a:rPr>
              <a:t> </a:t>
            </a:r>
            <a:r>
              <a:rPr lang="en-US" sz="1400" b="1" dirty="0">
                <a:solidFill>
                  <a:srgbClr val="1F497D"/>
                </a:solidFill>
              </a:rPr>
              <a:t>from </a:t>
            </a:r>
            <a:r>
              <a:rPr lang="en-US" sz="1400" b="1" dirty="0">
                <a:solidFill>
                  <a:srgbClr val="1F497D"/>
                </a:solidFill>
              </a:rPr>
              <a:t>1,000</a:t>
            </a:r>
            <a:r>
              <a:rPr lang="ru-RU" altLang="uk-UA" sz="1400" b="1" dirty="0">
                <a:solidFill>
                  <a:srgbClr val="1F497D"/>
                </a:solidFill>
              </a:rPr>
              <a:t> </a:t>
            </a:r>
            <a:r>
              <a:rPr lang="en-US" altLang="uk-UA" sz="1400" b="1" dirty="0">
                <a:solidFill>
                  <a:srgbClr val="1F497D"/>
                </a:solidFill>
              </a:rPr>
              <a:t>m</a:t>
            </a:r>
            <a:r>
              <a:rPr lang="ru-RU" altLang="uk-UA" sz="1400" b="1" baseline="30000" dirty="0">
                <a:solidFill>
                  <a:srgbClr val="1F497D"/>
                </a:solidFill>
              </a:rPr>
              <a:t>3</a:t>
            </a:r>
            <a:r>
              <a:rPr lang="en-US" altLang="uk-UA" sz="1400" b="1" dirty="0">
                <a:solidFill>
                  <a:srgbClr val="1F497D"/>
                </a:solidFill>
              </a:rPr>
              <a:t>/</a:t>
            </a:r>
            <a:r>
              <a:rPr lang="en-US" sz="1400" b="1" dirty="0">
                <a:solidFill>
                  <a:srgbClr val="1F497D"/>
                </a:solidFill>
              </a:rPr>
              <a:t>day;</a:t>
            </a:r>
          </a:p>
          <a:p>
            <a:pPr>
              <a:defRPr/>
            </a:pPr>
            <a:r>
              <a:rPr lang="en-US" altLang="uk-UA" sz="1400" dirty="0">
                <a:solidFill>
                  <a:srgbClr val="1F497D"/>
                </a:solidFill>
              </a:rPr>
              <a:t>20,000</a:t>
            </a:r>
            <a:r>
              <a:rPr lang="ru-RU" altLang="uk-UA" sz="1400" dirty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m</a:t>
            </a:r>
            <a:r>
              <a:rPr lang="ru-RU" sz="1400" baseline="30000" dirty="0">
                <a:solidFill>
                  <a:srgbClr val="1F497D"/>
                </a:solidFill>
              </a:rPr>
              <a:t>3</a:t>
            </a:r>
            <a:r>
              <a:rPr lang="ru-RU" sz="1400" dirty="0">
                <a:solidFill>
                  <a:srgbClr val="1F497D"/>
                </a:solidFill>
              </a:rPr>
              <a:t>/</a:t>
            </a:r>
            <a:r>
              <a:rPr lang="en-US" sz="1400" dirty="0">
                <a:solidFill>
                  <a:srgbClr val="1F497D"/>
                </a:solidFill>
              </a:rPr>
              <a:t>day treatment facility approximate initial cost</a:t>
            </a:r>
            <a:r>
              <a:rPr lang="ru-RU" sz="1400" dirty="0">
                <a:solidFill>
                  <a:srgbClr val="1F497D"/>
                </a:solidFill>
              </a:rPr>
              <a:t> – </a:t>
            </a:r>
            <a:r>
              <a:rPr lang="en-US" sz="1400" b="1" dirty="0">
                <a:solidFill>
                  <a:srgbClr val="1F497D"/>
                </a:solidFill>
              </a:rPr>
              <a:t>$2</a:t>
            </a:r>
            <a:r>
              <a:rPr lang="ru-RU" sz="1400" b="1" dirty="0">
                <a:solidFill>
                  <a:srgbClr val="1F497D"/>
                </a:solidFill>
              </a:rPr>
              <a:t> </a:t>
            </a:r>
            <a:r>
              <a:rPr lang="en-US" sz="1400" b="1" dirty="0">
                <a:solidFill>
                  <a:srgbClr val="1F497D"/>
                </a:solidFill>
              </a:rPr>
              <a:t>million;</a:t>
            </a:r>
            <a:endParaRPr lang="ru-RU" sz="14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1F497D"/>
                </a:solidFill>
              </a:rPr>
              <a:t>Cost </a:t>
            </a:r>
            <a:r>
              <a:rPr lang="en-US" sz="1400" dirty="0">
                <a:solidFill>
                  <a:srgbClr val="1F497D"/>
                </a:solidFill>
              </a:rPr>
              <a:t>of</a:t>
            </a:r>
            <a:r>
              <a:rPr lang="ru-RU" sz="1400" dirty="0">
                <a:solidFill>
                  <a:srgbClr val="1F497D"/>
                </a:solidFill>
              </a:rPr>
              <a:t> 1</a:t>
            </a:r>
            <a:r>
              <a:rPr lang="en-US" sz="1400" dirty="0">
                <a:solidFill>
                  <a:srgbClr val="1F497D"/>
                </a:solidFill>
              </a:rPr>
              <a:t>m</a:t>
            </a:r>
            <a:r>
              <a:rPr lang="ru-RU" sz="1400" baseline="30000" dirty="0">
                <a:solidFill>
                  <a:srgbClr val="1F497D"/>
                </a:solidFill>
              </a:rPr>
              <a:t>3</a:t>
            </a:r>
            <a:r>
              <a:rPr lang="ru-RU" sz="1400" dirty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of purified water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en-US" sz="1400" b="1" dirty="0">
                <a:solidFill>
                  <a:srgbClr val="1F497D"/>
                </a:solidFill>
              </a:rPr>
              <a:t>$</a:t>
            </a:r>
            <a:r>
              <a:rPr lang="ru-RU" sz="1400" b="1" dirty="0">
                <a:solidFill>
                  <a:srgbClr val="1F497D"/>
                </a:solidFill>
              </a:rPr>
              <a:t>0</a:t>
            </a:r>
            <a:r>
              <a:rPr lang="en-US" sz="1400" b="1" dirty="0">
                <a:solidFill>
                  <a:srgbClr val="1F497D"/>
                </a:solidFill>
              </a:rPr>
              <a:t>.016 </a:t>
            </a:r>
            <a:r>
              <a:rPr lang="ru-RU" sz="1400" b="1" dirty="0">
                <a:solidFill>
                  <a:srgbClr val="1F497D"/>
                </a:solidFill>
              </a:rPr>
              <a:t>-</a:t>
            </a:r>
            <a:r>
              <a:rPr lang="en-US" sz="1400" b="1" dirty="0">
                <a:solidFill>
                  <a:srgbClr val="1F497D"/>
                </a:solidFill>
              </a:rPr>
              <a:t> $0.3</a:t>
            </a:r>
            <a:r>
              <a:rPr lang="en-US" sz="1400" b="1" dirty="0">
                <a:solidFill>
                  <a:srgbClr val="1F497D"/>
                </a:solidFill>
              </a:rPr>
              <a:t>;</a:t>
            </a:r>
            <a:endParaRPr lang="en-US" sz="1400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1F497D"/>
                </a:solidFill>
              </a:rPr>
              <a:t>Payback </a:t>
            </a:r>
            <a:r>
              <a:rPr lang="en-US" sz="1400" dirty="0">
                <a:solidFill>
                  <a:srgbClr val="1F497D"/>
                </a:solidFill>
              </a:rPr>
              <a:t>period</a:t>
            </a:r>
            <a:r>
              <a:rPr lang="ru-RU" sz="1400" dirty="0">
                <a:solidFill>
                  <a:srgbClr val="1F497D"/>
                </a:solidFill>
              </a:rPr>
              <a:t> – </a:t>
            </a:r>
            <a:r>
              <a:rPr lang="en-US" sz="1400" b="1" dirty="0">
                <a:solidFill>
                  <a:srgbClr val="1F497D"/>
                </a:solidFill>
              </a:rPr>
              <a:t>1 year</a:t>
            </a:r>
            <a:r>
              <a:rPr lang="ru-RU" sz="1400" b="1" dirty="0">
                <a:solidFill>
                  <a:srgbClr val="1F497D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8" y="1484784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396" y="221742"/>
            <a:ext cx="8109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DEZHKY WATER TREATMENT PLANT</a:t>
            </a:r>
            <a:b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(ROS’ RIVER, MIRONOVKA, KYIV REGION)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580" y="1322287"/>
            <a:ext cx="42324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Pilot test started during </a:t>
            </a:r>
            <a:r>
              <a:rPr lang="en-US" sz="1400" b="1" dirty="0" smtClean="0">
                <a:solidFill>
                  <a:prstClr val="black"/>
                </a:solidFill>
              </a:rPr>
              <a:t>spring floods period</a:t>
            </a:r>
            <a:r>
              <a:rPr lang="ru-RU" sz="1400" dirty="0" smtClean="0">
                <a:solidFill>
                  <a:prstClr val="black"/>
                </a:solidFill>
              </a:rPr>
              <a:t> (</a:t>
            </a:r>
            <a:r>
              <a:rPr lang="en-US" sz="1400" dirty="0" smtClean="0">
                <a:solidFill>
                  <a:prstClr val="black"/>
                </a:solidFill>
              </a:rPr>
              <a:t>march</a:t>
            </a:r>
            <a:r>
              <a:rPr lang="ru-RU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 smtClean="0">
                <a:solidFill>
                  <a:prstClr val="black"/>
                </a:solidFill>
              </a:rPr>
              <a:t>may</a:t>
            </a:r>
            <a:r>
              <a:rPr lang="ru-RU" sz="1400" dirty="0" smtClean="0">
                <a:solidFill>
                  <a:prstClr val="black"/>
                </a:solidFill>
              </a:rPr>
              <a:t>).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During this period, turbidity was as high as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20 </a:t>
            </a:r>
            <a:r>
              <a:rPr lang="en-US" sz="1400" dirty="0">
                <a:solidFill>
                  <a:prstClr val="black"/>
                </a:solidFill>
              </a:rPr>
              <a:t>NTU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color -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60-70 </a:t>
            </a:r>
            <a:r>
              <a:rPr lang="en-US" sz="1400" dirty="0" smtClean="0">
                <a:solidFill>
                  <a:prstClr val="black"/>
                </a:solidFill>
              </a:rPr>
              <a:t>HU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Treated water fully satisfy </a:t>
            </a:r>
            <a:r>
              <a:rPr lang="en-US" sz="1400" dirty="0" err="1" smtClean="0">
                <a:solidFill>
                  <a:prstClr val="black"/>
                </a:solidFill>
              </a:rPr>
              <a:t>lukrainian</a:t>
            </a:r>
            <a:r>
              <a:rPr lang="en-US" sz="1400" dirty="0" smtClean="0">
                <a:solidFill>
                  <a:prstClr val="black"/>
                </a:solidFill>
              </a:rPr>
              <a:t> standards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ru-RU" sz="1400" dirty="0" err="1" smtClean="0">
                <a:solidFill>
                  <a:prstClr val="black"/>
                </a:solidFill>
              </a:rPr>
              <a:t>ДСанПиН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- color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10-15 </a:t>
            </a:r>
            <a:r>
              <a:rPr lang="en-US" sz="1400" dirty="0" smtClean="0">
                <a:solidFill>
                  <a:prstClr val="black"/>
                </a:solidFill>
              </a:rPr>
              <a:t>HU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turbidity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1.2-2.0 </a:t>
            </a:r>
            <a:r>
              <a:rPr lang="en-US" sz="1400" dirty="0" smtClean="0">
                <a:solidFill>
                  <a:prstClr val="black"/>
                </a:solidFill>
              </a:rPr>
              <a:t>NTU.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Moreover, during test period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two microbial pollution outbreaks in river happened</a:t>
            </a:r>
            <a:r>
              <a:rPr lang="ru-RU" sz="1400" dirty="0" smtClean="0">
                <a:solidFill>
                  <a:prstClr val="black"/>
                </a:solidFill>
              </a:rPr>
              <a:t> (</a:t>
            </a:r>
            <a:r>
              <a:rPr lang="en-US" sz="1400" dirty="0" err="1" smtClean="0">
                <a:solidFill>
                  <a:prstClr val="black"/>
                </a:solidFill>
              </a:rPr>
              <a:t>E.Coli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reached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200 </a:t>
            </a:r>
            <a:r>
              <a:rPr lang="en-US" sz="1400" b="1" dirty="0" smtClean="0">
                <a:solidFill>
                  <a:prstClr val="black"/>
                </a:solidFill>
              </a:rPr>
              <a:t>000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per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1 см</a:t>
            </a:r>
            <a:r>
              <a:rPr lang="ru-RU" sz="1400" b="1" baseline="30000" dirty="0">
                <a:solidFill>
                  <a:prstClr val="black"/>
                </a:solidFill>
              </a:rPr>
              <a:t>3</a:t>
            </a:r>
            <a:r>
              <a:rPr lang="ru-RU" sz="1400" dirty="0">
                <a:solidFill>
                  <a:prstClr val="black"/>
                </a:solidFill>
              </a:rPr>
              <a:t>) </a:t>
            </a:r>
            <a:r>
              <a:rPr lang="en-US" sz="1400" dirty="0" smtClean="0">
                <a:solidFill>
                  <a:prstClr val="black"/>
                </a:solidFill>
              </a:rPr>
              <a:t>as a results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of wastewater breakouts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on </a:t>
            </a:r>
            <a:r>
              <a:rPr lang="en-US" sz="1400" dirty="0" err="1" smtClean="0">
                <a:solidFill>
                  <a:prstClr val="black"/>
                </a:solidFill>
              </a:rPr>
              <a:t>Bohuslav</a:t>
            </a:r>
            <a:r>
              <a:rPr lang="en-US" sz="1400" dirty="0" smtClean="0">
                <a:solidFill>
                  <a:prstClr val="black"/>
                </a:solidFill>
              </a:rPr>
              <a:t> wastewater processing plant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5 </a:t>
            </a:r>
            <a:r>
              <a:rPr lang="en-US" sz="1400" dirty="0" smtClean="0">
                <a:solidFill>
                  <a:prstClr val="black"/>
                </a:solidFill>
              </a:rPr>
              <a:t>km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upstream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Use of </a:t>
            </a:r>
            <a:r>
              <a:rPr lang="en-US" sz="1400" dirty="0" err="1" smtClean="0">
                <a:solidFill>
                  <a:prstClr val="black"/>
                </a:solidFill>
              </a:rPr>
              <a:t>Aquaton</a:t>
            </a:r>
            <a:r>
              <a:rPr lang="en-US" sz="1400" dirty="0" smtClean="0">
                <a:solidFill>
                  <a:prstClr val="black"/>
                </a:solidFill>
              </a:rPr>
              <a:t>® reagent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in doses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2-4 </a:t>
            </a:r>
            <a:r>
              <a:rPr lang="en-US" sz="1400" dirty="0" smtClean="0">
                <a:solidFill>
                  <a:prstClr val="black"/>
                </a:solidFill>
              </a:rPr>
              <a:t>mg</a:t>
            </a:r>
            <a:r>
              <a:rPr lang="ru-RU" sz="1400" dirty="0" smtClean="0">
                <a:solidFill>
                  <a:prstClr val="black"/>
                </a:solidFill>
              </a:rPr>
              <a:t>/</a:t>
            </a:r>
            <a:r>
              <a:rPr lang="en-US" sz="1400" dirty="0" smtClean="0">
                <a:solidFill>
                  <a:prstClr val="black"/>
                </a:solidFill>
              </a:rPr>
              <a:t>dm</a:t>
            </a:r>
            <a:r>
              <a:rPr lang="ru-RU" sz="1400" baseline="30000" dirty="0" smtClean="0">
                <a:solidFill>
                  <a:prstClr val="black"/>
                </a:solidFill>
              </a:rPr>
              <a:t>3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secured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reliable disinfection during all test period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- </a:t>
            </a:r>
            <a:r>
              <a:rPr lang="en-US" sz="1400" b="1" dirty="0" smtClean="0">
                <a:solidFill>
                  <a:prstClr val="black"/>
                </a:solidFill>
              </a:rPr>
              <a:t>no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>
                <a:solidFill>
                  <a:prstClr val="black"/>
                </a:solidFill>
              </a:rPr>
              <a:t>E.Coli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was found during test in treated water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Citizens of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Myronovka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highly ranked quality of drinking water during test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- taste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odor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cplorduring</a:t>
            </a:r>
            <a:r>
              <a:rPr lang="en-US" sz="1400" dirty="0" smtClean="0">
                <a:solidFill>
                  <a:prstClr val="black"/>
                </a:solidFill>
              </a:rPr>
              <a:t> test was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significantly better than before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450" y="4293100"/>
            <a:ext cx="4274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prstClr val="black"/>
                </a:solidFill>
              </a:rPr>
              <a:t>Myronivka</a:t>
            </a:r>
            <a:r>
              <a:rPr lang="en-US" sz="1400" dirty="0" smtClean="0">
                <a:solidFill>
                  <a:prstClr val="black"/>
                </a:solidFill>
              </a:rPr>
              <a:t> water treatment plant located at </a:t>
            </a:r>
            <a:r>
              <a:rPr lang="en-US" sz="1400" dirty="0" err="1" smtClean="0">
                <a:solidFill>
                  <a:prstClr val="black"/>
                </a:solidFill>
              </a:rPr>
              <a:t>Dezhky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willage</a:t>
            </a:r>
            <a:r>
              <a:rPr lang="en-US" sz="1400" dirty="0" smtClean="0">
                <a:solidFill>
                  <a:prstClr val="black"/>
                </a:solidFill>
              </a:rPr>
              <a:t> on </a:t>
            </a:r>
            <a:r>
              <a:rPr lang="en-US" sz="1400" dirty="0" err="1" smtClean="0">
                <a:solidFill>
                  <a:prstClr val="black"/>
                </a:solidFill>
              </a:rPr>
              <a:t>Ros</a:t>
            </a:r>
            <a:r>
              <a:rPr lang="en-US" sz="1400" dirty="0" smtClean="0">
                <a:solidFill>
                  <a:prstClr val="black"/>
                </a:solidFill>
              </a:rPr>
              <a:t>’ river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r>
              <a:rPr lang="en-US" sz="1400" dirty="0" smtClean="0">
                <a:solidFill>
                  <a:prstClr val="black"/>
                </a:solidFill>
              </a:rPr>
              <a:t>River is small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</a:rPr>
              <a:t>significantly polluted with wastewater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from </a:t>
            </a:r>
            <a:r>
              <a:rPr lang="en-US" sz="1400" dirty="0" err="1" smtClean="0">
                <a:solidFill>
                  <a:prstClr val="black"/>
                </a:solidFill>
              </a:rPr>
              <a:t>Bila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Tserkva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Bohuslav</a:t>
            </a:r>
            <a:r>
              <a:rPr lang="en-US" sz="1400" dirty="0" smtClean="0">
                <a:solidFill>
                  <a:prstClr val="black"/>
                </a:solidFill>
              </a:rPr>
              <a:t> and other towns upstream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Treated water supplied to </a:t>
            </a:r>
            <a:r>
              <a:rPr lang="en-US" sz="1400" dirty="0" err="1" smtClean="0">
                <a:solidFill>
                  <a:prstClr val="black"/>
                </a:solidFill>
              </a:rPr>
              <a:t>Myronivka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by pipeline 20km long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built in XIX century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To maintain epidemic safety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water treated with high dosage of chlorine</a:t>
            </a:r>
            <a:r>
              <a:rPr lang="ru-RU" sz="1400" dirty="0" smtClean="0">
                <a:solidFill>
                  <a:prstClr val="black"/>
                </a:solidFill>
              </a:rPr>
              <a:t> (</a:t>
            </a:r>
            <a:r>
              <a:rPr lang="en-US" sz="1400" dirty="0" smtClean="0">
                <a:solidFill>
                  <a:prstClr val="black"/>
                </a:solidFill>
              </a:rPr>
              <a:t>up to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8 </a:t>
            </a:r>
            <a:r>
              <a:rPr lang="en-US" sz="1400" dirty="0" smtClean="0">
                <a:solidFill>
                  <a:prstClr val="black"/>
                </a:solidFill>
              </a:rPr>
              <a:t>mg</a:t>
            </a:r>
            <a:r>
              <a:rPr lang="ru-RU" sz="1400" dirty="0" smtClean="0">
                <a:solidFill>
                  <a:prstClr val="black"/>
                </a:solidFill>
              </a:rPr>
              <a:t>/</a:t>
            </a:r>
            <a:r>
              <a:rPr lang="en-US" sz="1400" dirty="0" smtClean="0">
                <a:solidFill>
                  <a:prstClr val="black"/>
                </a:solidFill>
              </a:rPr>
              <a:t>dm</a:t>
            </a:r>
            <a:r>
              <a:rPr lang="ru-RU" sz="1400" baseline="30000" dirty="0" smtClean="0">
                <a:solidFill>
                  <a:prstClr val="black"/>
                </a:solidFill>
              </a:rPr>
              <a:t>3</a:t>
            </a:r>
            <a:r>
              <a:rPr lang="ru-RU" sz="1400" dirty="0">
                <a:solidFill>
                  <a:prstClr val="black"/>
                </a:solidFill>
              </a:rPr>
              <a:t>), </a:t>
            </a:r>
            <a:r>
              <a:rPr lang="en-US" sz="1400" dirty="0" smtClean="0">
                <a:solidFill>
                  <a:prstClr val="black"/>
                </a:solidFill>
              </a:rPr>
              <a:t>what results in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high pollution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of drinking water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with </a:t>
            </a:r>
            <a:r>
              <a:rPr lang="en-US" sz="1400" b="1" dirty="0" err="1" smtClean="0">
                <a:solidFill>
                  <a:prstClr val="black"/>
                </a:solidFill>
              </a:rPr>
              <a:t>chloration</a:t>
            </a:r>
            <a:r>
              <a:rPr lang="en-US" sz="1400" b="1" dirty="0" smtClean="0">
                <a:solidFill>
                  <a:prstClr val="black"/>
                </a:solidFill>
              </a:rPr>
              <a:t> byproducts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uk-UA" sz="1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2" y="1340768"/>
            <a:ext cx="4258568" cy="28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22931" cy="22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5531"/>
            <a:ext cx="3822931" cy="22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6" y="4122367"/>
            <a:ext cx="3822931" cy="22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89" y="1484785"/>
            <a:ext cx="3808562" cy="2529567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7396" y="221742"/>
            <a:ext cx="810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RESULTS ON DEZHKY WATER TREATMENT PLANT: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396" y="221740"/>
            <a:ext cx="810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Weija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pilot plant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Densu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river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Accra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Ghana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Line 179"/>
          <p:cNvSpPr>
            <a:spLocks noChangeShapeType="1"/>
          </p:cNvSpPr>
          <p:nvPr/>
        </p:nvSpPr>
        <p:spPr bwMode="auto">
          <a:xfrm>
            <a:off x="4254500" y="2792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0" name="Group 4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7399708"/>
              </p:ext>
            </p:extLst>
          </p:nvPr>
        </p:nvGraphicFramePr>
        <p:xfrm>
          <a:off x="339937" y="2792413"/>
          <a:ext cx="8417806" cy="1687751"/>
        </p:xfrm>
        <a:graphic>
          <a:graphicData uri="http://schemas.openxmlformats.org/drawingml/2006/table">
            <a:tbl>
              <a:tblPr/>
              <a:tblGrid>
                <a:gridCol w="208280"/>
                <a:gridCol w="1736972"/>
                <a:gridCol w="588414"/>
                <a:gridCol w="588414"/>
                <a:gridCol w="588414"/>
                <a:gridCol w="588414"/>
                <a:gridCol w="588414"/>
                <a:gridCol w="588414"/>
                <a:gridCol w="588414"/>
                <a:gridCol w="588414"/>
                <a:gridCol w="588414"/>
                <a:gridCol w="588414"/>
                <a:gridCol w="588414"/>
              </a:tblGrid>
              <a:tr h="28875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Reagent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Dosage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Coagulant,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mg/dm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Исх. вода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Треб. ВОЗ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0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Aquaton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®,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mg/dm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803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Показатели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796" marB="46796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Color, HU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Turbidity,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NTU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6,84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3(5)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2,92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2,29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1,99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1,55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1,74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1,08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0,92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Total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Coliforms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spc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ml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&gt;10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58800" algn="l"/>
                          <a:tab pos="500063" algn="l"/>
                          <a:tab pos="1033463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4" y="4574778"/>
            <a:ext cx="2685011" cy="20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6" y="4581128"/>
            <a:ext cx="2675451" cy="20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18" y="4581128"/>
            <a:ext cx="2681829" cy="20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68" y="1340768"/>
            <a:ext cx="8650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cs typeface="Arial" panose="020B0604020202020204" pitchFamily="34" charset="0"/>
              </a:rPr>
              <a:t>Test on pilot plant shown</a:t>
            </a:r>
            <a:r>
              <a:rPr lang="ru-RU" sz="1400" dirty="0" smtClean="0">
                <a:cs typeface="Arial" panose="020B0604020202020204" pitchFamily="34" charset="0"/>
              </a:rPr>
              <a:t>, </a:t>
            </a:r>
            <a:r>
              <a:rPr lang="en-US" sz="1400" dirty="0" smtClean="0">
                <a:cs typeface="Arial" panose="020B0604020202020204" pitchFamily="34" charset="0"/>
              </a:rPr>
              <a:t>that application of </a:t>
            </a:r>
            <a:r>
              <a:rPr lang="en-US" sz="1400" dirty="0" err="1" smtClean="0">
                <a:cs typeface="Arial" panose="020B0604020202020204" pitchFamily="34" charset="0"/>
              </a:rPr>
              <a:t>Aquaton</a:t>
            </a:r>
            <a:r>
              <a:rPr lang="en-US" sz="1400" dirty="0" smtClean="0">
                <a:cs typeface="Arial" panose="020B0604020202020204" pitchFamily="34" charset="0"/>
              </a:rPr>
              <a:t>® reagent in water treatment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at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1.5-2.5 </a:t>
            </a:r>
            <a:r>
              <a:rPr lang="en-US" sz="1400" dirty="0" smtClean="0">
                <a:cs typeface="Arial" panose="020B0604020202020204" pitchFamily="34" charset="0"/>
              </a:rPr>
              <a:t>mg</a:t>
            </a:r>
            <a:r>
              <a:rPr lang="ru-RU" sz="1400" dirty="0" smtClean="0">
                <a:cs typeface="Arial" panose="020B0604020202020204" pitchFamily="34" charset="0"/>
              </a:rPr>
              <a:t>/</a:t>
            </a:r>
            <a:r>
              <a:rPr lang="en-US" sz="1400" dirty="0" smtClean="0">
                <a:cs typeface="Arial" panose="020B0604020202020204" pitchFamily="34" charset="0"/>
              </a:rPr>
              <a:t>dm</a:t>
            </a:r>
            <a:r>
              <a:rPr lang="ru-RU" sz="1400" baseline="30000" dirty="0" smtClean="0">
                <a:cs typeface="Arial" panose="020B0604020202020204" pitchFamily="34" charset="0"/>
              </a:rPr>
              <a:t>3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together with decrease of coagulant dose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1.5-2 </a:t>
            </a:r>
            <a:r>
              <a:rPr lang="en-US" sz="1400" dirty="0" smtClean="0">
                <a:cs typeface="Arial" panose="020B0604020202020204" pitchFamily="34" charset="0"/>
              </a:rPr>
              <a:t>times,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treated water satisfies requirements of WHO</a:t>
            </a:r>
            <a:r>
              <a:rPr lang="ru-RU" sz="1400" dirty="0" smtClean="0">
                <a:cs typeface="Arial" panose="020B0604020202020204" pitchFamily="34" charset="0"/>
              </a:rPr>
              <a:t>, </a:t>
            </a:r>
            <a:r>
              <a:rPr lang="en-US" sz="1400" dirty="0" smtClean="0">
                <a:cs typeface="Arial" panose="020B0604020202020204" pitchFamily="34" charset="0"/>
              </a:rPr>
              <a:t>also ensures robust disinfection and conservation of water despite of very high level of bacteria pollution</a:t>
            </a:r>
            <a:r>
              <a:rPr lang="ru-RU" sz="1400" dirty="0" smtClean="0">
                <a:cs typeface="Arial" panose="020B0604020202020204" pitchFamily="34" charset="0"/>
              </a:rPr>
              <a:t>. </a:t>
            </a:r>
            <a:endParaRPr lang="ru-RU" sz="1400" dirty="0" smtClean="0"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cs typeface="Arial" panose="020B0604020202020204" pitchFamily="34" charset="0"/>
              </a:rPr>
              <a:t>Traditional technology not always can satisfy WHO requirements and require additional post-treatment to ensure chemical </a:t>
            </a:r>
            <a:r>
              <a:rPr lang="en-US" sz="1400" dirty="0" err="1" smtClean="0">
                <a:cs typeface="Arial" panose="020B0604020202020204" pitchFamily="34" charset="0"/>
              </a:rPr>
              <a:t>aqnd</a:t>
            </a:r>
            <a:r>
              <a:rPr lang="en-US" sz="1400" dirty="0" smtClean="0">
                <a:cs typeface="Arial" panose="020B0604020202020204" pitchFamily="34" charset="0"/>
              </a:rPr>
              <a:t> microbiological safety of treated water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uk-UA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396" y="221740"/>
            <a:ext cx="810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Brimsu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pilot plant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Kakum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river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Cape-Coast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Ghana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Line 179"/>
          <p:cNvSpPr>
            <a:spLocks noChangeShapeType="1"/>
          </p:cNvSpPr>
          <p:nvPr/>
        </p:nvSpPr>
        <p:spPr bwMode="auto">
          <a:xfrm>
            <a:off x="4254500" y="300935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68313" y="1413918"/>
            <a:ext cx="453573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Raw water from </a:t>
            </a:r>
            <a:r>
              <a:rPr kumimoji="0" lang="en-US" altLang="uk-UA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Kakum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river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have high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color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</a:b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(242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HU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and turbidity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(13.5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NTU)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also polluted with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high levels of </a:t>
            </a:r>
            <a:r>
              <a:rPr kumimoji="0" lang="en-US" altLang="uk-U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Ferrrum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(4.28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mg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dm</a:t>
            </a:r>
            <a:r>
              <a:rPr kumimoji="0" lang="ru-RU" altLang="uk-UA" sz="140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what requires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uk-UA" sz="1400" b="1" kern="0" dirty="0" smtClean="0">
                <a:solidFill>
                  <a:srgbClr val="000000"/>
                </a:solidFill>
                <a:latin typeface="+mn-lt"/>
              </a:rPr>
              <a:t>additional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chemical treatment for decrease of </a:t>
            </a:r>
            <a:r>
              <a:rPr lang="en-US" altLang="uk-UA" sz="1400" kern="0" dirty="0" err="1" smtClean="0">
                <a:solidFill>
                  <a:srgbClr val="000000"/>
                </a:solidFill>
                <a:latin typeface="+mn-lt"/>
              </a:rPr>
              <a:t>Ferrum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altLang="uk-UA" sz="1400" kern="0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Low </a:t>
            </a:r>
            <a:r>
              <a:rPr lang="en-US" altLang="uk-UA" sz="1400" kern="0" dirty="0" err="1" smtClean="0">
                <a:solidFill>
                  <a:srgbClr val="000000"/>
                </a:solidFill>
                <a:latin typeface="+mn-lt"/>
              </a:rPr>
              <a:t>alcalinity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do not allows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to use coagulant effectively,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so addition of lime to increase </a:t>
            </a:r>
            <a:r>
              <a:rPr lang="en-US" altLang="uk-UA" sz="1400" kern="0" dirty="0" err="1" smtClean="0">
                <a:solidFill>
                  <a:srgbClr val="000000"/>
                </a:solidFill>
                <a:latin typeface="+mn-lt"/>
              </a:rPr>
              <a:t>alcalinity</a:t>
            </a: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 required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altLang="uk-UA" sz="1400" kern="0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Application of </a:t>
            </a:r>
            <a:r>
              <a:rPr kumimoji="0" lang="en-US" altLang="uk-UA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Aquaton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® reagent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at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1.5-2.0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mg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dm</a:t>
            </a:r>
            <a:r>
              <a:rPr kumimoji="0" lang="ru-RU" altLang="uk-UA" sz="140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allowed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to decrease dose of coagulant 3 times,</a:t>
            </a:r>
            <a:r>
              <a:rPr kumimoji="0" lang="ru-RU" altLang="uk-U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meetigate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requirements of WHO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as by color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(5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HU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and turbidity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(0.87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NTU)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also by residual </a:t>
            </a:r>
            <a:r>
              <a:rPr kumimoji="0" lang="en-US" altLang="uk-UA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Ferrum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(0.02-0.5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mg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dm</a:t>
            </a:r>
            <a:r>
              <a:rPr kumimoji="0" lang="ru-RU" altLang="uk-UA" sz="140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). </a:t>
            </a:r>
            <a:r>
              <a:rPr kumimoji="0" lang="en-US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As result,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uk-UA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no addition of lime and additional treatment from </a:t>
            </a:r>
            <a:r>
              <a:rPr kumimoji="0" lang="en-US" altLang="uk-UA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Ferrum</a:t>
            </a:r>
            <a:r>
              <a:rPr kumimoji="0" lang="en-US" altLang="uk-UA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do not required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altLang="uk-UA" sz="14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uk-UA" sz="1400" kern="0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uk-UA" sz="1400" kern="0" dirty="0" smtClean="0">
                <a:solidFill>
                  <a:srgbClr val="000000"/>
                </a:solidFill>
                <a:latin typeface="+mn-lt"/>
              </a:rPr>
              <a:t>Also ensured durable disinfection and conservation </a:t>
            </a:r>
            <a:r>
              <a:rPr lang="en-US" altLang="uk-UA" sz="1400" kern="0" smtClean="0">
                <a:solidFill>
                  <a:srgbClr val="000000"/>
                </a:solidFill>
                <a:latin typeface="+mn-lt"/>
              </a:rPr>
              <a:t>of treated water</a:t>
            </a:r>
            <a:r>
              <a:rPr lang="ru-RU" altLang="uk-UA" sz="1400" kern="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kumimoji="0" lang="ru-RU" altLang="uk-UA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uk-UA" altLang="uk-UA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9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978116"/>
            <a:ext cx="3455801" cy="2591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7396" y="221742"/>
            <a:ext cx="810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ECONOMY ON AQUATON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USAGE: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0222" y="2969568"/>
            <a:ext cx="36827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advantages of Aquaton®: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and prevents corrosion processes – water treatment and distributing equipment works much longer;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biofouling of water distribution network – water pumps consume less (up to 15-20%) electric power;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amount of coagulants used (up to 3-5 times);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Replaces cationic flocculants;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use of pH-correctors and reagents for Fe sedimentation;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 duration of filtration cycle – less consumption of “return water” (treated water, used for filter cleaning);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uk-U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 for personnel during transportation, storage and use – no need of special equipment and safety provisions.</a:t>
            </a:r>
            <a:endParaRPr kumimoji="0" lang="en-US" altLang="uk-UA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604759" y="1313396"/>
            <a:ext cx="4184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1200" b="1" dirty="0">
                <a:solidFill>
                  <a:srgbClr val="000000"/>
                </a:solidFill>
              </a:rPr>
              <a:t>Water treatment plant migration to usage of  </a:t>
            </a:r>
            <a:r>
              <a:rPr lang="en-US" altLang="uk-UA" sz="1200" b="1" dirty="0" err="1">
                <a:solidFill>
                  <a:srgbClr val="000000"/>
                </a:solidFill>
              </a:rPr>
              <a:t>Aquaton</a:t>
            </a:r>
            <a:r>
              <a:rPr lang="en-US" altLang="uk-UA" sz="1200" b="1" baseline="30000" dirty="0">
                <a:solidFill>
                  <a:srgbClr val="000000"/>
                </a:solidFill>
              </a:rPr>
              <a:t>®</a:t>
            </a:r>
            <a:r>
              <a:rPr lang="en-US" altLang="uk-UA" sz="1200" b="1" dirty="0">
                <a:solidFill>
                  <a:srgbClr val="000000"/>
                </a:solidFill>
              </a:rPr>
              <a:t/>
            </a:r>
            <a:br>
              <a:rPr lang="en-US" altLang="uk-UA" sz="1200" b="1" dirty="0">
                <a:solidFill>
                  <a:srgbClr val="000000"/>
                </a:solidFill>
              </a:rPr>
            </a:br>
            <a:r>
              <a:rPr lang="en-US" altLang="uk-UA" sz="1200" b="1" dirty="0">
                <a:solidFill>
                  <a:srgbClr val="000000"/>
                </a:solidFill>
              </a:rPr>
              <a:t>No need of serious reconstruction of existing water treatment plants</a:t>
            </a:r>
            <a:endParaRPr lang="uk-UA" sz="1200" dirty="0">
              <a:solidFill>
                <a:srgbClr val="000000"/>
              </a:solidFill>
            </a:endParaRPr>
          </a:p>
        </p:txBody>
      </p:sp>
      <p:pic>
        <p:nvPicPr>
          <p:cNvPr id="19" name="Picture 4" descr="vodoprovodnaya_stanciya_cmp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69" y="2110641"/>
            <a:ext cx="4017527" cy="28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кутник 19"/>
          <p:cNvSpPr/>
          <p:nvPr/>
        </p:nvSpPr>
        <p:spPr>
          <a:xfrm>
            <a:off x="4674269" y="5273836"/>
            <a:ext cx="4136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Transfer of existing water treatment plant in most cases do not require investment in plant reconstruction or additional equipment – most of the existing equipment still be used with new technology.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2" y="131338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Cost of water treatment with </a:t>
            </a:r>
            <a:r>
              <a:rPr lang="en-US" sz="1200" b="1" dirty="0" err="1">
                <a:solidFill>
                  <a:srgbClr val="000000"/>
                </a:solidFill>
              </a:rPr>
              <a:t>Aquaton</a:t>
            </a:r>
            <a:r>
              <a:rPr lang="en-US" sz="1200" b="1" dirty="0">
                <a:solidFill>
                  <a:srgbClr val="000000"/>
                </a:solidFill>
              </a:rPr>
              <a:t>® per m</a:t>
            </a:r>
            <a:r>
              <a:rPr lang="en-US" sz="1200" b="1" baseline="30000" dirty="0">
                <a:solidFill>
                  <a:srgbClr val="000000"/>
                </a:solidFill>
              </a:rPr>
              <a:t>3</a:t>
            </a:r>
            <a:r>
              <a:rPr lang="en-US" sz="1200" b="1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- Reagent </a:t>
            </a:r>
            <a:r>
              <a:rPr lang="en-US" sz="1200" dirty="0" err="1">
                <a:solidFill>
                  <a:srgbClr val="000000"/>
                </a:solidFill>
              </a:rPr>
              <a:t>Aquaton</a:t>
            </a:r>
            <a:r>
              <a:rPr lang="en-US" sz="1200" dirty="0">
                <a:solidFill>
                  <a:srgbClr val="000000"/>
                </a:solidFill>
              </a:rPr>
              <a:t>® - $0.016 - $</a:t>
            </a:r>
            <a:r>
              <a:rPr lang="en-US" sz="1200" dirty="0" smtClean="0">
                <a:solidFill>
                  <a:srgbClr val="000000"/>
                </a:solidFill>
              </a:rPr>
              <a:t>0.3 </a:t>
            </a:r>
            <a:r>
              <a:rPr lang="en-US" sz="1200" dirty="0">
                <a:solidFill>
                  <a:srgbClr val="000000"/>
                </a:solidFill>
              </a:rPr>
              <a:t>(depending on pollution of raw water);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- Other reagents (coagulant, pH-correction, </a:t>
            </a:r>
            <a:r>
              <a:rPr lang="en-US" sz="1200" dirty="0" err="1">
                <a:solidFill>
                  <a:srgbClr val="000000"/>
                </a:solidFill>
              </a:rPr>
              <a:t>descalants</a:t>
            </a:r>
            <a:r>
              <a:rPr lang="en-US" sz="1200" dirty="0">
                <a:solidFill>
                  <a:srgbClr val="000000"/>
                </a:solidFill>
              </a:rPr>
              <a:t>, etc. – depending on raw water quality and requirements – determined on site);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- Electric power – 0.02 – 0.5 KW h (depending on pumps and other equipment installed on site).</a:t>
            </a:r>
            <a:endParaRPr lang="uk-U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90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WATER CONSERVATION </a:t>
            </a:r>
            <a:b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(WITH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Aquaton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POLYMER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REAGENT)</a:t>
            </a:r>
            <a:endParaRPr lang="uk-U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292" name="Text Box 107"/>
          <p:cNvSpPr txBox="1">
            <a:spLocks noChangeArrowheads="1"/>
          </p:cNvSpPr>
          <p:nvPr/>
        </p:nvSpPr>
        <p:spPr bwMode="auto">
          <a:xfrm>
            <a:off x="5237289" y="1557338"/>
            <a:ext cx="3588727" cy="47659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altLang="uk-UA" sz="1400" b="1" dirty="0" smtClean="0">
                <a:solidFill>
                  <a:srgbClr val="1F497D"/>
                </a:solidFill>
                <a:latin typeface="Calibri"/>
              </a:rPr>
              <a:t>DESCRIPTION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uk-UA" sz="1400" dirty="0" smtClean="0">
                <a:solidFill>
                  <a:srgbClr val="1F497D"/>
                </a:solidFill>
                <a:latin typeface="Calibri"/>
              </a:rPr>
              <a:t>In many regions annual rainfall is huge, but rain period is very shot (2-3 months), so to use rainwater as a source for drinking water there is a need for proper water storage and conservation.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uk-UA" sz="1400" dirty="0" smtClean="0">
                <a:solidFill>
                  <a:srgbClr val="1F497D"/>
                </a:solidFill>
                <a:latin typeface="Calibri"/>
              </a:rPr>
              <a:t>Water disinfection and conservation technologies, already present at the market, do not guarantee for long-time conservation and work poor in high-temperature climate.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altLang="uk-UA" sz="1400" dirty="0">
              <a:solidFill>
                <a:srgbClr val="1F497D"/>
              </a:solidFill>
              <a:latin typeface="Calibri"/>
            </a:endParaRP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uk-UA" sz="1400" dirty="0" smtClean="0">
                <a:solidFill>
                  <a:srgbClr val="1F497D"/>
                </a:solidFill>
                <a:latin typeface="Calibri"/>
              </a:rPr>
              <a:t>Our technology allows store and durable conservation of drinking water up to 1 year and above.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uk-UA" sz="1400" dirty="0" smtClean="0">
                <a:solidFill>
                  <a:srgbClr val="1F497D"/>
                </a:solidFill>
                <a:latin typeface="Calibri"/>
              </a:rPr>
              <a:t>Reagent is non-fugitive and stable even at high temperatures (where traditional technologies fails).</a:t>
            </a:r>
          </a:p>
          <a:p>
            <a:pPr marL="176213" indent="-176213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uk-UA" sz="1400" dirty="0" smtClean="0">
                <a:solidFill>
                  <a:srgbClr val="1F497D"/>
                </a:solidFill>
                <a:latin typeface="Calibri"/>
              </a:rPr>
              <a:t>Reagent is non-aggressive, non-toxic for humans and animals, do not cause corrosion and other destruction of tanks, pipes and other infrastructure, do not require any special conditions on transportation, storage, use.</a:t>
            </a:r>
            <a:endParaRPr lang="ru-RU" altLang="uk-UA" sz="1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98" y="5229213"/>
            <a:ext cx="485211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6438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1F497D"/>
                </a:solidFill>
              </a:rPr>
              <a:t>KEY </a:t>
            </a:r>
            <a:r>
              <a:rPr lang="en-US" sz="1400" b="1" dirty="0">
                <a:solidFill>
                  <a:srgbClr val="1F497D"/>
                </a:solidFill>
              </a:rPr>
              <a:t>NUMBERS</a:t>
            </a:r>
          </a:p>
          <a:p>
            <a:pPr>
              <a:defRPr/>
            </a:pPr>
            <a:r>
              <a:rPr lang="en-US" sz="1400" dirty="0">
                <a:solidFill>
                  <a:srgbClr val="1F497D"/>
                </a:solidFill>
              </a:rPr>
              <a:t>Cost </a:t>
            </a:r>
            <a:r>
              <a:rPr lang="en-US" sz="1400" dirty="0">
                <a:solidFill>
                  <a:srgbClr val="1F497D"/>
                </a:solidFill>
              </a:rPr>
              <a:t>of</a:t>
            </a:r>
            <a:r>
              <a:rPr lang="ru-RU" sz="1400" dirty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conservation of </a:t>
            </a:r>
            <a:r>
              <a:rPr lang="ru-RU" sz="1400" dirty="0">
                <a:solidFill>
                  <a:srgbClr val="1F497D"/>
                </a:solidFill>
              </a:rPr>
              <a:t>1</a:t>
            </a:r>
            <a:r>
              <a:rPr lang="en-US" sz="1400" dirty="0">
                <a:solidFill>
                  <a:srgbClr val="1F497D"/>
                </a:solidFill>
              </a:rPr>
              <a:t>m</a:t>
            </a:r>
            <a:r>
              <a:rPr lang="ru-RU" sz="1400" baseline="30000" dirty="0">
                <a:solidFill>
                  <a:srgbClr val="1F497D"/>
                </a:solidFill>
              </a:rPr>
              <a:t>3</a:t>
            </a:r>
            <a:r>
              <a:rPr lang="ru-RU" sz="1400" dirty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of purified water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en-US" sz="1400" b="1" dirty="0">
                <a:solidFill>
                  <a:srgbClr val="1F497D"/>
                </a:solidFill>
              </a:rPr>
              <a:t>$</a:t>
            </a:r>
            <a:r>
              <a:rPr lang="ru-RU" sz="1400" b="1" dirty="0">
                <a:solidFill>
                  <a:srgbClr val="1F497D"/>
                </a:solidFill>
              </a:rPr>
              <a:t>0</a:t>
            </a:r>
            <a:r>
              <a:rPr lang="en-US" sz="1400" b="1" dirty="0">
                <a:solidFill>
                  <a:srgbClr val="1F497D"/>
                </a:solidFill>
              </a:rPr>
              <a:t>.016 </a:t>
            </a:r>
            <a:r>
              <a:rPr lang="ru-RU" sz="1400" b="1" dirty="0">
                <a:solidFill>
                  <a:srgbClr val="1F497D"/>
                </a:solidFill>
              </a:rPr>
              <a:t>-</a:t>
            </a:r>
            <a:r>
              <a:rPr lang="en-US" sz="1400" b="1" dirty="0">
                <a:solidFill>
                  <a:srgbClr val="1F497D"/>
                </a:solidFill>
              </a:rPr>
              <a:t> $</a:t>
            </a:r>
            <a:r>
              <a:rPr lang="en-US" sz="1400" b="1" dirty="0">
                <a:solidFill>
                  <a:srgbClr val="1F497D"/>
                </a:solidFill>
              </a:rPr>
              <a:t>0.15;</a:t>
            </a:r>
          </a:p>
          <a:p>
            <a:pPr>
              <a:defRPr/>
            </a:pPr>
            <a:r>
              <a:rPr lang="en-US" sz="1400" dirty="0">
                <a:solidFill>
                  <a:srgbClr val="1F497D"/>
                </a:solidFill>
              </a:rPr>
              <a:t>Small amount (1-3 ml/m</a:t>
            </a:r>
            <a:r>
              <a:rPr lang="en-US" sz="1400" baseline="30000" dirty="0">
                <a:solidFill>
                  <a:srgbClr val="1F497D"/>
                </a:solidFill>
              </a:rPr>
              <a:t>3</a:t>
            </a:r>
            <a:r>
              <a:rPr lang="en-US" sz="1400" dirty="0">
                <a:solidFill>
                  <a:srgbClr val="1F497D"/>
                </a:solidFill>
              </a:rPr>
              <a:t>) of reagent needed for long-time conservation.</a:t>
            </a:r>
          </a:p>
        </p:txBody>
      </p:sp>
      <p:graphicFrame>
        <p:nvGraphicFramePr>
          <p:cNvPr id="11" name="Діагра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1481702"/>
              </p:ext>
            </p:extLst>
          </p:nvPr>
        </p:nvGraphicFramePr>
        <p:xfrm>
          <a:off x="185054" y="1412776"/>
          <a:ext cx="47857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2" y="1196753"/>
            <a:ext cx="9144000" cy="5661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396" y="221740"/>
            <a:ext cx="8109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Преимущества применения реагента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Акватон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очистке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консервации воды в сельском хозяйстве </a:t>
            </a:r>
            <a:endPara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6" name="Text Box 90"/>
          <p:cNvSpPr txBox="1">
            <a:spLocks noChangeArrowheads="1"/>
          </p:cNvSpPr>
          <p:nvPr/>
        </p:nvSpPr>
        <p:spPr bwMode="auto">
          <a:xfrm>
            <a:off x="4306124" y="1455455"/>
            <a:ext cx="44534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altLang="uk-UA" sz="1400" b="1" i="1" dirty="0" smtClean="0">
                <a:latin typeface="+mj-lt"/>
              </a:rPr>
              <a:t>Качественная дезинфекция воды:</a:t>
            </a:r>
            <a:endParaRPr lang="ru-RU" altLang="uk-UA" sz="1400" b="1" i="1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altLang="uk-UA" sz="1400" dirty="0" smtClean="0">
                <a:latin typeface="+mj-lt"/>
              </a:rPr>
              <a:t>Предотвращение развития в почве </a:t>
            </a:r>
            <a:r>
              <a:rPr lang="ru-RU" altLang="uk-UA" sz="1400" dirty="0" err="1" smtClean="0">
                <a:latin typeface="+mj-lt"/>
              </a:rPr>
              <a:t>фитопатогенов</a:t>
            </a:r>
            <a:r>
              <a:rPr lang="ru-RU" altLang="uk-UA" sz="1400" dirty="0" smtClean="0">
                <a:latin typeface="+mj-lt"/>
              </a:rPr>
              <a:t>, снижение поражения корней растений гнилостными микроорганизмами, грибками;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altLang="uk-UA" sz="1400" dirty="0" smtClean="0">
                <a:latin typeface="+mj-lt"/>
              </a:rPr>
              <a:t>Повышение сохранности овощей, фруктов, корнеплодов, зерновых при хранении;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altLang="uk-UA" sz="1400" dirty="0" smtClean="0">
                <a:latin typeface="+mj-lt"/>
              </a:rPr>
              <a:t>Предотвращение заражения животных и птиц патогенными микроорганизмами, предотвращение эпизоотий.</a:t>
            </a:r>
          </a:p>
          <a:p>
            <a:pPr algn="ctr">
              <a:spcAft>
                <a:spcPts val="600"/>
              </a:spcAft>
            </a:pPr>
            <a:r>
              <a:rPr lang="ru-RU" altLang="uk-UA" sz="1400" b="1" i="1" dirty="0" smtClean="0">
                <a:latin typeface="+mj-lt"/>
              </a:rPr>
              <a:t>Консервация воды: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uk-UA" sz="1400" dirty="0" smtClean="0">
                <a:latin typeface="+mj-lt"/>
              </a:rPr>
              <a:t>Предотвращение роста патогенных микроорганизмов в резервуарах-накопителях;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uk-UA" sz="1400" dirty="0" smtClean="0">
                <a:latin typeface="+mj-lt"/>
              </a:rPr>
              <a:t>Предотвращение переноса инфекций животных и птиц через общие поилки.</a:t>
            </a:r>
          </a:p>
          <a:p>
            <a:pPr lvl="0" algn="ctr">
              <a:spcAft>
                <a:spcPts val="600"/>
              </a:spcAft>
            </a:pPr>
            <a:r>
              <a:rPr lang="ru-RU" altLang="uk-UA" sz="1400" b="1" i="1" dirty="0" smtClean="0">
                <a:solidFill>
                  <a:prstClr val="black"/>
                </a:solidFill>
                <a:latin typeface="Calibri"/>
              </a:rPr>
              <a:t>Результаты:</a:t>
            </a:r>
            <a:endParaRPr lang="ru-RU" altLang="uk-UA" sz="1400" b="1" i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uk-UA" sz="1400" dirty="0" smtClean="0">
                <a:latin typeface="+mj-lt"/>
              </a:rPr>
              <a:t>Повышение урожая овощей, фруктов, корнеплодов, зерновых;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uk-UA" sz="1400" dirty="0" smtClean="0">
                <a:latin typeface="+mj-lt"/>
              </a:rPr>
              <a:t>Снижение и предотвращение падежа скота и птицы </a:t>
            </a:r>
            <a:r>
              <a:rPr lang="ru-RU" altLang="uk-UA" sz="1400" smtClean="0">
                <a:latin typeface="+mj-lt"/>
              </a:rPr>
              <a:t>из-за болезней.</a:t>
            </a:r>
            <a:endParaRPr lang="ru-RU" altLang="uk-UA" sz="1400" dirty="0" smtClean="0">
              <a:latin typeface="+mj-lt"/>
            </a:endParaRPr>
          </a:p>
        </p:txBody>
      </p:sp>
      <p:pic>
        <p:nvPicPr>
          <p:cNvPr id="1026" name="Picture 2" descr="http://fermer02.ru/uploads/posts/2010-05/1272871569_k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" y="3773925"/>
            <a:ext cx="3553284" cy="237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&amp;Dcy;&amp;iecy;&amp;ncy;&amp;softcy; &amp;rcy;&amp;acy;&amp;bcy;&amp;ocy;&amp;tcy;&amp;ncy;&amp;icy;&amp;kcy;&amp;ocy;&amp;vcy; &amp;scy;&amp;iecy;&amp;lcy;&amp;softcy;&amp;scy;&amp;kcy;&amp;ocy;&amp;gcy;&amp;ocy; &amp;khcy;&amp;ocy;&amp;zcy;&amp;yacy;&amp;jcy;&amp;scy;&amp;tcy;&amp;vcy;&amp;acy; &amp;Ucy;&amp;kcy;&amp;rcy;&amp;acy;&amp;icy;&amp;ncy;&amp;ycy;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5" y="1556792"/>
            <a:ext cx="3530705" cy="2161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7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1483</Words>
  <Application>Microsoft Office PowerPoint</Application>
  <PresentationFormat>Екран (4:3)</PresentationFormat>
  <Paragraphs>255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PORTABLE WATER TREATMENT SYSTEM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taren</dc:creator>
  <cp:lastModifiedBy>taren</cp:lastModifiedBy>
  <cp:revision>28</cp:revision>
  <dcterms:created xsi:type="dcterms:W3CDTF">2019-01-05T15:18:57Z</dcterms:created>
  <dcterms:modified xsi:type="dcterms:W3CDTF">2019-01-05T20:00:26Z</dcterms:modified>
</cp:coreProperties>
</file>